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52"/>
  </p:notesMasterIdLst>
  <p:handoutMasterIdLst>
    <p:handoutMasterId r:id="rId53"/>
  </p:handoutMasterIdLst>
  <p:sldIdLst>
    <p:sldId id="296" r:id="rId11"/>
    <p:sldId id="266" r:id="rId12"/>
    <p:sldId id="297" r:id="rId13"/>
    <p:sldId id="298" r:id="rId14"/>
    <p:sldId id="275" r:id="rId15"/>
    <p:sldId id="257" r:id="rId16"/>
    <p:sldId id="258" r:id="rId17"/>
    <p:sldId id="282" r:id="rId18"/>
    <p:sldId id="269" r:id="rId19"/>
    <p:sldId id="259" r:id="rId20"/>
    <p:sldId id="260" r:id="rId21"/>
    <p:sldId id="270" r:id="rId22"/>
    <p:sldId id="299" r:id="rId23"/>
    <p:sldId id="261" r:id="rId24"/>
    <p:sldId id="274" r:id="rId25"/>
    <p:sldId id="300" r:id="rId26"/>
    <p:sldId id="265" r:id="rId27"/>
    <p:sldId id="279" r:id="rId28"/>
    <p:sldId id="287" r:id="rId29"/>
    <p:sldId id="283" r:id="rId30"/>
    <p:sldId id="284" r:id="rId31"/>
    <p:sldId id="285" r:id="rId32"/>
    <p:sldId id="286" r:id="rId33"/>
    <p:sldId id="301" r:id="rId34"/>
    <p:sldId id="302" r:id="rId35"/>
    <p:sldId id="268" r:id="rId36"/>
    <p:sldId id="303" r:id="rId37"/>
    <p:sldId id="304" r:id="rId38"/>
    <p:sldId id="305" r:id="rId39"/>
    <p:sldId id="308" r:id="rId40"/>
    <p:sldId id="309" r:id="rId41"/>
    <p:sldId id="310" r:id="rId42"/>
    <p:sldId id="311" r:id="rId43"/>
    <p:sldId id="312" r:id="rId44"/>
    <p:sldId id="313" r:id="rId45"/>
    <p:sldId id="314" r:id="rId46"/>
    <p:sldId id="315" r:id="rId47"/>
    <p:sldId id="316" r:id="rId48"/>
    <p:sldId id="317" r:id="rId49"/>
    <p:sldId id="276" r:id="rId50"/>
    <p:sldId id="278" r:id="rId5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urter, Jamie" initials="CJ" lastIdx="1" clrIdx="0">
    <p:extLst>
      <p:ext uri="{19B8F6BF-5375-455C-9EA6-DF929625EA0E}">
        <p15:presenceInfo xmlns:p15="http://schemas.microsoft.com/office/powerpoint/2012/main" userId="S-1-5-21-2509641344-1052565914-3260824488-175004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D4F1"/>
    <a:srgbClr val="8BD6F3"/>
    <a:srgbClr val="8EDBFA"/>
    <a:srgbClr val="141F35"/>
    <a:srgbClr val="000000"/>
    <a:srgbClr val="2F5796"/>
    <a:srgbClr val="2F574D"/>
    <a:srgbClr val="2F5700"/>
    <a:srgbClr val="07164D"/>
    <a:srgbClr val="0818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58" autoAdjust="0"/>
    <p:restoredTop sz="86326"/>
  </p:normalViewPr>
  <p:slideViewPr>
    <p:cSldViewPr snapToGrid="0" snapToObjects="1">
      <p:cViewPr varScale="1">
        <p:scale>
          <a:sx n="144" d="100"/>
          <a:sy n="144" d="100"/>
        </p:scale>
        <p:origin x="704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929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7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slide" Target="slides/slide37.xml"/><Relationship Id="rId50" Type="http://schemas.openxmlformats.org/officeDocument/2006/relationships/slide" Target="slides/slide40.xml"/><Relationship Id="rId55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slide" Target="slides/slide38.xml"/><Relationship Id="rId56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slide" Target="slides/slide36.xml"/><Relationship Id="rId20" Type="http://schemas.openxmlformats.org/officeDocument/2006/relationships/slide" Target="slides/slide10.xml"/><Relationship Id="rId41" Type="http://schemas.openxmlformats.org/officeDocument/2006/relationships/slide" Target="slides/slide31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slide" Target="slides/slide39.xml"/><Relationship Id="rId57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1/3/20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084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yxuuhnyx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Model Evaluation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1553059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A3AB96-36F9-DA43-8688-0C99C361C3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95646"/>
            <a:ext cx="8099425" cy="343322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R-squared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16E981-55DE-8245-9BB4-6252E46D5F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7D16CF5-CE1E-9E4E-8545-84D94D0D8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Regression Metric Calculation</a:t>
            </a:r>
            <a:br>
              <a:rPr lang="en-US" dirty="0"/>
            </a:b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45E830-DB72-8247-9CAE-B6615EC843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FABDDC-B3E3-0043-BA76-5615A1B46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35" y="1335559"/>
            <a:ext cx="6877878" cy="245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34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D211D28-549D-0C48-9282-D5048D8E1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812" y="958056"/>
            <a:ext cx="7950200" cy="37084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47F8D85-EFE3-904C-B55A-EBDC3275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Residual vs. Observed Plot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D62ED0-9267-EF4E-9585-5501DE9388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245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Classification Evaluation Metrics 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355196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139E7C-6769-7F4E-B827-4D9565BDD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Accuracy Score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Classification Report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Confusion Matrix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Evaluation Metrics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DE18D0-DA15-E642-8D39-CC7F46E58A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3005937-583C-8142-8794-1F01465EF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125566"/>
            <a:ext cx="8099425" cy="137338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80DB195-0533-E640-8C9B-6E87843E3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Score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5A01D67-36EA-3249-AD1F-B18AE17604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739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96EFFD-EEDE-3245-B955-9F18338CA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Cancer screening test dataset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99% negative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1% positive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Zero model accuracy: 99%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0DB195-0533-E640-8C9B-6E87843E3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Imbalanced Dataset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360896-3917-8D47-94AB-AC699C8CD0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489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D1EAD20-DF3D-1641-84F6-93D98C62C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Report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990315-98F6-7548-B5A8-424107DD1B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1426-9857-8145-BF24-FE77BBF1468B}"/>
              </a:ext>
            </a:extLst>
          </p:cNvPr>
          <p:cNvSpPr txBox="1"/>
          <p:nvPr/>
        </p:nvSpPr>
        <p:spPr>
          <a:xfrm>
            <a:off x="457200" y="3473200"/>
            <a:ext cx="74959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Precision: </a:t>
            </a:r>
            <a:r>
              <a:rPr lang="en-US" dirty="0"/>
              <a:t>The proportion of the prediction that is correct</a:t>
            </a:r>
          </a:p>
          <a:p>
            <a:r>
              <a:rPr lang="en-US" b="1" dirty="0"/>
              <a:t>Recall: </a:t>
            </a:r>
            <a:r>
              <a:rPr lang="en-US" dirty="0"/>
              <a:t>Proportion of actual class that is predicted correctly</a:t>
            </a:r>
          </a:p>
          <a:p>
            <a:endParaRPr lang="en-US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1E8EC7-BD79-424C-88E1-09F999013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086" y="1125593"/>
            <a:ext cx="5640180" cy="224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500FE50-CA69-894B-96D9-32A8C11D10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2695" y="776451"/>
            <a:ext cx="4667646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Confusion Matrix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4B47EB0-57D8-3043-AE55-3CD8586EA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985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3F572A8-FA43-4C42-84FF-BA86342A6B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91557" y="776288"/>
            <a:ext cx="5665809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751015B-B534-9F46-90F6-75E60358D5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844DE6-5995-474F-AC4E-FB79D0190C48}"/>
              </a:ext>
            </a:extLst>
          </p:cNvPr>
          <p:cNvSpPr txBox="1"/>
          <p:nvPr/>
        </p:nvSpPr>
        <p:spPr>
          <a:xfrm>
            <a:off x="3601294" y="1735746"/>
            <a:ext cx="495533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True Negative (TN)</a:t>
            </a:r>
          </a:p>
          <a:p>
            <a:r>
              <a:rPr lang="en-US" sz="1400" dirty="0"/>
              <a:t>     Total number of predicted negatives that are actually negative</a:t>
            </a:r>
          </a:p>
          <a:p>
            <a:r>
              <a:rPr lang="en-US" sz="1600" b="1" dirty="0"/>
              <a:t>False Negative (FN)</a:t>
            </a:r>
            <a:r>
              <a:rPr lang="en-US" sz="1600" dirty="0"/>
              <a:t> a.k.a. </a:t>
            </a:r>
            <a:r>
              <a:rPr lang="en-US" sz="1600" b="1" dirty="0"/>
              <a:t>Type 2 Error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negatives that are actually positive</a:t>
            </a:r>
          </a:p>
          <a:p>
            <a:r>
              <a:rPr lang="en-US" sz="1600" b="1" dirty="0"/>
              <a:t>True Positive (TP)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positives that are actually positive</a:t>
            </a:r>
          </a:p>
          <a:p>
            <a:r>
              <a:rPr lang="en-US" sz="1600" b="1" dirty="0"/>
              <a:t>False Positive (FP)</a:t>
            </a:r>
            <a:r>
              <a:rPr lang="en-US" sz="1600" dirty="0"/>
              <a:t> a.k.a. </a:t>
            </a:r>
            <a:r>
              <a:rPr lang="en-US" sz="1600" b="1" dirty="0"/>
              <a:t>Type 1 Error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positives that are actually negative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627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E4A26AC-F2AB-3846-A36D-92D4D4B1D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6294" y="776288"/>
            <a:ext cx="6041236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3CB98ED-653D-EA4E-AFAA-4562B7A960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4170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679DCD-E988-BE40-BF51-FD9CCF3D58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284424"/>
            <a:ext cx="4927600" cy="26162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5207F6F-15A5-E842-B507-692DE00CA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Calculation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2755D5-08FE-1348-A990-04BB780C6C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9BCFDB-AC67-5D4B-A83E-589FA4929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095" y="945171"/>
            <a:ext cx="4112302" cy="295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225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15B04C-BABB-1349-B149-244F77447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When to avoid Type 1 error (false positive)</a:t>
            </a:r>
          </a:p>
          <a:p>
            <a:r>
              <a:rPr lang="en-US" dirty="0"/>
              <a:t>Criminal trial</a:t>
            </a:r>
          </a:p>
          <a:p>
            <a:r>
              <a:rPr lang="en-US" b="1" dirty="0"/>
              <a:t>When to avoid Type 2 error (false negative)</a:t>
            </a:r>
          </a:p>
          <a:p>
            <a:r>
              <a:rPr lang="en-US" dirty="0"/>
              <a:t>Cancer screening test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AFFF52-2F61-7146-AB44-78EDE2B3E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1 and Type 2 Errors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C2B4CE1-C93D-3945-A185-12CB28EF46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989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F4E25D5-E34C-A748-9A88-36720ACFE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0842" y="625978"/>
            <a:ext cx="7238999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EEA4BF4-9A38-1A47-85B5-46CDB7AE5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Case Study: Direct Mail Marketing</a:t>
            </a:r>
            <a:br>
              <a:rPr lang="en-US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88CD0C7-6DA6-4744-8FE9-53D9168C99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0444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B1E609C-0915-C24D-9431-DEEE463EF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class_weight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None </a:t>
            </a:r>
            <a:r>
              <a:rPr lang="en-US" sz="2400" dirty="0"/>
              <a:t>(default): </a:t>
            </a:r>
          </a:p>
          <a:p>
            <a:r>
              <a:rPr lang="en-US" sz="2400" dirty="0"/>
              <a:t>	    </a:t>
            </a:r>
            <a:r>
              <a:rPr lang="en-US" sz="2000" dirty="0"/>
              <a:t>Gives all classes same weight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Balanced</a:t>
            </a:r>
          </a:p>
          <a:p>
            <a:r>
              <a:rPr lang="en-US" sz="2400" b="1" dirty="0"/>
              <a:t>	    </a:t>
            </a:r>
            <a:r>
              <a:rPr lang="en-US" sz="2000" dirty="0"/>
              <a:t>Gives weights inversely proportional to class frequencies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Custom weight</a:t>
            </a:r>
          </a:p>
          <a:p>
            <a:r>
              <a:rPr lang="en-US" sz="2400" b="1" dirty="0"/>
              <a:t>	    </a:t>
            </a:r>
            <a:r>
              <a:rPr lang="en-US" sz="2000" dirty="0"/>
              <a:t>class_weight = {0:0.8, 1:0.2}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FE997E-DDF2-EB47-95EE-B10BFA19E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Adjust class_weight Hyperparamter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878354E-54A4-FF42-AAEE-F22323100C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816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EA4BF4-9A38-1A47-85B5-46CDB7AE5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Case Study: Direct Mail Marketing</a:t>
            </a:r>
            <a:br>
              <a:rPr lang="en-US" dirty="0"/>
            </a:b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6F7466E-0587-9A42-A3C3-30613EF69C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1681531-7670-3946-B7A5-0F93C145BC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8743" y="1071563"/>
            <a:ext cx="7238999" cy="4071937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003928-A7CB-BC42-979D-0B8F3B49836D}"/>
              </a:ext>
            </a:extLst>
          </p:cNvPr>
          <p:cNvSpPr txBox="1"/>
          <p:nvPr/>
        </p:nvSpPr>
        <p:spPr>
          <a:xfrm>
            <a:off x="794976" y="3596670"/>
            <a:ext cx="52138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Case 1: class_weight = {0:0.25, 1:0.75}</a:t>
            </a:r>
          </a:p>
          <a:p>
            <a:r>
              <a:rPr lang="en-US" dirty="0"/>
              <a:t>Case 2: class_weight = {0:0.8, 1:0.2}</a:t>
            </a:r>
          </a:p>
        </p:txBody>
      </p:sp>
    </p:spTree>
    <p:extLst>
      <p:ext uri="{BB962C8B-B14F-4D97-AF65-F5344CB8AC3E}">
        <p14:creationId xmlns:p14="http://schemas.microsoft.com/office/powerpoint/2010/main" val="183209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Classification Evaluation Metrics 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22843702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FD843D-771F-A943-97BE-6D8E2C6C2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ROC</a:t>
            </a:r>
          </a:p>
          <a:p>
            <a:r>
              <a:rPr lang="en-US" dirty="0"/>
              <a:t>Receiver operating characteristic</a:t>
            </a:r>
          </a:p>
          <a:p>
            <a:r>
              <a:rPr lang="en-US" b="1" dirty="0"/>
              <a:t>AUC</a:t>
            </a:r>
          </a:p>
          <a:p>
            <a:r>
              <a:rPr lang="en-US" dirty="0"/>
              <a:t>Area under curve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Evaluation II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22223CA-442D-004C-85D6-3809C6762B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999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ABEAA07-8B3B-E845-95AD-8F87B91F6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413" y="776288"/>
            <a:ext cx="7238999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&amp; AUC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8592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– Random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4E309-E2E5-5F43-9D43-DAE846E7D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0151160"/>
              </p:ext>
            </p:extLst>
          </p:nvPr>
        </p:nvGraphicFramePr>
        <p:xfrm>
          <a:off x="4721638" y="1864309"/>
          <a:ext cx="3277142" cy="2471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7793">
                  <a:extLst>
                    <a:ext uri="{9D8B030D-6E8A-4147-A177-3AD203B41FA5}">
                      <a16:colId xmlns:a16="http://schemas.microsoft.com/office/drawing/2014/main" val="52801936"/>
                    </a:ext>
                  </a:extLst>
                </a:gridCol>
                <a:gridCol w="1026968">
                  <a:extLst>
                    <a:ext uri="{9D8B030D-6E8A-4147-A177-3AD203B41FA5}">
                      <a16:colId xmlns:a16="http://schemas.microsoft.com/office/drawing/2014/main" val="3721308791"/>
                    </a:ext>
                  </a:extLst>
                </a:gridCol>
                <a:gridCol w="1092381">
                  <a:extLst>
                    <a:ext uri="{9D8B030D-6E8A-4147-A177-3AD203B41FA5}">
                      <a16:colId xmlns:a16="http://schemas.microsoft.com/office/drawing/2014/main" val="539607053"/>
                    </a:ext>
                  </a:extLst>
                </a:gridCol>
              </a:tblGrid>
              <a:tr h="435611">
                <a:tc>
                  <a:txBody>
                    <a:bodyPr/>
                    <a:lstStyle/>
                    <a:p>
                      <a:r>
                        <a:rPr lang="en-US" sz="1400" dirty="0"/>
                        <a:t>Positive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04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1919525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5/50 = 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5/50 = 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114029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732552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57333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24721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564D57-0919-684E-BEE2-4321F8771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63747"/>
            <a:ext cx="4000046" cy="362726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3F86A6-CE20-3E49-84F0-23F857EBD20C}"/>
              </a:ext>
            </a:extLst>
          </p:cNvPr>
          <p:cNvSpPr txBox="1"/>
          <p:nvPr/>
        </p:nvSpPr>
        <p:spPr>
          <a:xfrm>
            <a:off x="4598633" y="862541"/>
            <a:ext cx="3568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Total:100  Positive:50</a:t>
            </a:r>
            <a:r>
              <a:rPr lang="en-US" i="1" dirty="0"/>
              <a:t>  </a:t>
            </a:r>
            <a:r>
              <a:rPr lang="en-US" dirty="0"/>
              <a:t>Negative:50</a:t>
            </a:r>
          </a:p>
          <a:p>
            <a:endParaRPr lang="en-US" dirty="0"/>
          </a:p>
          <a:p>
            <a:r>
              <a:rPr lang="en-US" sz="2400" dirty="0"/>
              <a:t>Random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13A5F8-9F7A-E441-B245-517E63414E04}"/>
              </a:ext>
            </a:extLst>
          </p:cNvPr>
          <p:cNvSpPr txBox="1"/>
          <p:nvPr/>
        </p:nvSpPr>
        <p:spPr>
          <a:xfrm>
            <a:off x="4598633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1149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– Random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4E309-E2E5-5F43-9D43-DAE846E7D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0115351"/>
              </p:ext>
            </p:extLst>
          </p:nvPr>
        </p:nvGraphicFramePr>
        <p:xfrm>
          <a:off x="4721638" y="1864309"/>
          <a:ext cx="3277143" cy="2471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7793">
                  <a:extLst>
                    <a:ext uri="{9D8B030D-6E8A-4147-A177-3AD203B41FA5}">
                      <a16:colId xmlns:a16="http://schemas.microsoft.com/office/drawing/2014/main" val="52801936"/>
                    </a:ext>
                  </a:extLst>
                </a:gridCol>
                <a:gridCol w="1026969">
                  <a:extLst>
                    <a:ext uri="{9D8B030D-6E8A-4147-A177-3AD203B41FA5}">
                      <a16:colId xmlns:a16="http://schemas.microsoft.com/office/drawing/2014/main" val="3721308791"/>
                    </a:ext>
                  </a:extLst>
                </a:gridCol>
                <a:gridCol w="1092381">
                  <a:extLst>
                    <a:ext uri="{9D8B030D-6E8A-4147-A177-3AD203B41FA5}">
                      <a16:colId xmlns:a16="http://schemas.microsoft.com/office/drawing/2014/main" val="539607053"/>
                    </a:ext>
                  </a:extLst>
                </a:gridCol>
              </a:tblGrid>
              <a:tr h="435611">
                <a:tc>
                  <a:txBody>
                    <a:bodyPr/>
                    <a:lstStyle/>
                    <a:p>
                      <a:r>
                        <a:rPr lang="en-US" sz="1400" dirty="0"/>
                        <a:t>Positive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04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solidFill>
                      <a:srgbClr val="8EDB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solidFill>
                      <a:srgbClr val="8EDB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solidFill>
                      <a:srgbClr val="8ED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919525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5/50 = 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5/50 = 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114029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732552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57333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24721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564D57-0919-684E-BEE2-4321F8771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63747"/>
            <a:ext cx="4000046" cy="362726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13A5F8-9F7A-E441-B245-517E63414E04}"/>
              </a:ext>
            </a:extLst>
          </p:cNvPr>
          <p:cNvSpPr txBox="1"/>
          <p:nvPr/>
        </p:nvSpPr>
        <p:spPr>
          <a:xfrm>
            <a:off x="4598633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A24D03-C32E-CD4D-AB7F-51029DC7A4E8}"/>
              </a:ext>
            </a:extLst>
          </p:cNvPr>
          <p:cNvSpPr txBox="1"/>
          <p:nvPr/>
        </p:nvSpPr>
        <p:spPr>
          <a:xfrm>
            <a:off x="4598633" y="862541"/>
            <a:ext cx="3568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Total:100  Positive:50</a:t>
            </a:r>
            <a:r>
              <a:rPr lang="en-US" i="1" dirty="0"/>
              <a:t>  </a:t>
            </a:r>
            <a:r>
              <a:rPr lang="en-US" dirty="0"/>
              <a:t>Negative:50</a:t>
            </a:r>
          </a:p>
          <a:p>
            <a:endParaRPr lang="en-US" dirty="0"/>
          </a:p>
          <a:p>
            <a:r>
              <a:rPr lang="en-US" sz="2400" dirty="0"/>
              <a:t>Random Model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D3D8FC8-71C3-DD45-A68F-38E13D04735A}"/>
              </a:ext>
            </a:extLst>
          </p:cNvPr>
          <p:cNvSpPr/>
          <p:nvPr/>
        </p:nvSpPr>
        <p:spPr>
          <a:xfrm>
            <a:off x="914400" y="4263853"/>
            <a:ext cx="142240" cy="14447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6A9CA-19EF-854F-B569-F4F44BE63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5519" y="776288"/>
            <a:ext cx="4062786" cy="407193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CRISP-DM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FD279C-C0C3-3E49-AB01-AF079C91CD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© 2012 Kenneth Jensen / CC BY-SA 3.0 / </a:t>
            </a:r>
            <a:r>
              <a:rPr lang="en-US" dirty="0">
                <a:hlinkClick r:id="rId3"/>
              </a:rPr>
              <a:t>http://tinyurl.com/yxuuhnyx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8955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– Random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4E309-E2E5-5F43-9D43-DAE846E7D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3927561"/>
              </p:ext>
            </p:extLst>
          </p:nvPr>
        </p:nvGraphicFramePr>
        <p:xfrm>
          <a:off x="4721638" y="1864309"/>
          <a:ext cx="3277143" cy="2471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7793">
                  <a:extLst>
                    <a:ext uri="{9D8B030D-6E8A-4147-A177-3AD203B41FA5}">
                      <a16:colId xmlns:a16="http://schemas.microsoft.com/office/drawing/2014/main" val="52801936"/>
                    </a:ext>
                  </a:extLst>
                </a:gridCol>
                <a:gridCol w="1026969">
                  <a:extLst>
                    <a:ext uri="{9D8B030D-6E8A-4147-A177-3AD203B41FA5}">
                      <a16:colId xmlns:a16="http://schemas.microsoft.com/office/drawing/2014/main" val="3721308791"/>
                    </a:ext>
                  </a:extLst>
                </a:gridCol>
                <a:gridCol w="1092381">
                  <a:extLst>
                    <a:ext uri="{9D8B030D-6E8A-4147-A177-3AD203B41FA5}">
                      <a16:colId xmlns:a16="http://schemas.microsoft.com/office/drawing/2014/main" val="539607053"/>
                    </a:ext>
                  </a:extLst>
                </a:gridCol>
              </a:tblGrid>
              <a:tr h="435611">
                <a:tc>
                  <a:txBody>
                    <a:bodyPr/>
                    <a:lstStyle/>
                    <a:p>
                      <a:r>
                        <a:rPr lang="en-US" sz="1400" dirty="0"/>
                        <a:t>Positive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04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1919525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rgbClr val="8BD6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5/50 = 0.1</a:t>
                      </a:r>
                    </a:p>
                  </a:txBody>
                  <a:tcPr>
                    <a:solidFill>
                      <a:srgbClr val="8BD6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5/50 = 0.1</a:t>
                      </a:r>
                    </a:p>
                  </a:txBody>
                  <a:tcPr>
                    <a:solidFill>
                      <a:srgbClr val="8BD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114029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732552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57333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24721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564D57-0919-684E-BEE2-4321F8771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63747"/>
            <a:ext cx="4000046" cy="362726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13A5F8-9F7A-E441-B245-517E63414E04}"/>
              </a:ext>
            </a:extLst>
          </p:cNvPr>
          <p:cNvSpPr txBox="1"/>
          <p:nvPr/>
        </p:nvSpPr>
        <p:spPr>
          <a:xfrm>
            <a:off x="4598633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281B2-E7D9-484D-BF0E-E816AA6558FD}"/>
              </a:ext>
            </a:extLst>
          </p:cNvPr>
          <p:cNvSpPr txBox="1"/>
          <p:nvPr/>
        </p:nvSpPr>
        <p:spPr>
          <a:xfrm>
            <a:off x="4598633" y="862541"/>
            <a:ext cx="3568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Total:100  Positive:50</a:t>
            </a:r>
            <a:r>
              <a:rPr lang="en-US" i="1" dirty="0"/>
              <a:t>  </a:t>
            </a:r>
            <a:r>
              <a:rPr lang="en-US" dirty="0"/>
              <a:t>Negative:50</a:t>
            </a:r>
          </a:p>
          <a:p>
            <a:endParaRPr lang="en-US" dirty="0"/>
          </a:p>
          <a:p>
            <a:r>
              <a:rPr lang="en-US" sz="2400" dirty="0"/>
              <a:t>Random Model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5A1300-99F1-114F-BAB3-1D7A6CBD4BDD}"/>
              </a:ext>
            </a:extLst>
          </p:cNvPr>
          <p:cNvSpPr/>
          <p:nvPr/>
        </p:nvSpPr>
        <p:spPr>
          <a:xfrm>
            <a:off x="1209040" y="3999693"/>
            <a:ext cx="142240" cy="14447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8152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– Random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4E309-E2E5-5F43-9D43-DAE846E7D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1812"/>
              </p:ext>
            </p:extLst>
          </p:nvPr>
        </p:nvGraphicFramePr>
        <p:xfrm>
          <a:off x="4721638" y="1864309"/>
          <a:ext cx="3277143" cy="2471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7122">
                  <a:extLst>
                    <a:ext uri="{9D8B030D-6E8A-4147-A177-3AD203B41FA5}">
                      <a16:colId xmlns:a16="http://schemas.microsoft.com/office/drawing/2014/main" val="52801936"/>
                    </a:ext>
                  </a:extLst>
                </a:gridCol>
                <a:gridCol w="1008633">
                  <a:extLst>
                    <a:ext uri="{9D8B030D-6E8A-4147-A177-3AD203B41FA5}">
                      <a16:colId xmlns:a16="http://schemas.microsoft.com/office/drawing/2014/main" val="3721308791"/>
                    </a:ext>
                  </a:extLst>
                </a:gridCol>
                <a:gridCol w="1131388">
                  <a:extLst>
                    <a:ext uri="{9D8B030D-6E8A-4147-A177-3AD203B41FA5}">
                      <a16:colId xmlns:a16="http://schemas.microsoft.com/office/drawing/2014/main" val="539607053"/>
                    </a:ext>
                  </a:extLst>
                </a:gridCol>
              </a:tblGrid>
              <a:tr h="435611">
                <a:tc>
                  <a:txBody>
                    <a:bodyPr/>
                    <a:lstStyle/>
                    <a:p>
                      <a:r>
                        <a:rPr lang="en-US" sz="1400" dirty="0"/>
                        <a:t>Positive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04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1919525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5/50 = 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5/50 = 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114029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20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0732552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57333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24721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564D57-0919-684E-BEE2-4321F8771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63747"/>
            <a:ext cx="4000046" cy="362726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13A5F8-9F7A-E441-B245-517E63414E04}"/>
              </a:ext>
            </a:extLst>
          </p:cNvPr>
          <p:cNvSpPr txBox="1"/>
          <p:nvPr/>
        </p:nvSpPr>
        <p:spPr>
          <a:xfrm>
            <a:off x="4598633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314E89-0B7F-C947-8065-0EB42AB1046E}"/>
              </a:ext>
            </a:extLst>
          </p:cNvPr>
          <p:cNvSpPr txBox="1"/>
          <p:nvPr/>
        </p:nvSpPr>
        <p:spPr>
          <a:xfrm>
            <a:off x="4598633" y="862541"/>
            <a:ext cx="3568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Total:100  Positive:50</a:t>
            </a:r>
            <a:r>
              <a:rPr lang="en-US" i="1" dirty="0"/>
              <a:t>  </a:t>
            </a:r>
            <a:r>
              <a:rPr lang="en-US" dirty="0"/>
              <a:t>Negative:50</a:t>
            </a:r>
          </a:p>
          <a:p>
            <a:endParaRPr lang="en-US" dirty="0"/>
          </a:p>
          <a:p>
            <a:r>
              <a:rPr lang="en-US" sz="2400" dirty="0"/>
              <a:t>Random Model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409F476-9086-6246-B473-254824455C30}"/>
              </a:ext>
            </a:extLst>
          </p:cNvPr>
          <p:cNvSpPr/>
          <p:nvPr/>
        </p:nvSpPr>
        <p:spPr>
          <a:xfrm>
            <a:off x="1483360" y="3746635"/>
            <a:ext cx="142240" cy="14447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4849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– Random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4E309-E2E5-5F43-9D43-DAE846E7D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7427822"/>
              </p:ext>
            </p:extLst>
          </p:nvPr>
        </p:nvGraphicFramePr>
        <p:xfrm>
          <a:off x="4721638" y="1864309"/>
          <a:ext cx="3277143" cy="2471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7793">
                  <a:extLst>
                    <a:ext uri="{9D8B030D-6E8A-4147-A177-3AD203B41FA5}">
                      <a16:colId xmlns:a16="http://schemas.microsoft.com/office/drawing/2014/main" val="52801936"/>
                    </a:ext>
                  </a:extLst>
                </a:gridCol>
                <a:gridCol w="1026969">
                  <a:extLst>
                    <a:ext uri="{9D8B030D-6E8A-4147-A177-3AD203B41FA5}">
                      <a16:colId xmlns:a16="http://schemas.microsoft.com/office/drawing/2014/main" val="3721308791"/>
                    </a:ext>
                  </a:extLst>
                </a:gridCol>
                <a:gridCol w="1092381">
                  <a:extLst>
                    <a:ext uri="{9D8B030D-6E8A-4147-A177-3AD203B41FA5}">
                      <a16:colId xmlns:a16="http://schemas.microsoft.com/office/drawing/2014/main" val="539607053"/>
                    </a:ext>
                  </a:extLst>
                </a:gridCol>
              </a:tblGrid>
              <a:tr h="435611">
                <a:tc>
                  <a:txBody>
                    <a:bodyPr/>
                    <a:lstStyle/>
                    <a:p>
                      <a:r>
                        <a:rPr lang="en-US" sz="1400" dirty="0"/>
                        <a:t>Positive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04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1919525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5/50 = 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5/50 = 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114029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732552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80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57333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24721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564D57-0919-684E-BEE2-4321F8771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63747"/>
            <a:ext cx="4000046" cy="362726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13A5F8-9F7A-E441-B245-517E63414E04}"/>
              </a:ext>
            </a:extLst>
          </p:cNvPr>
          <p:cNvSpPr txBox="1"/>
          <p:nvPr/>
        </p:nvSpPr>
        <p:spPr>
          <a:xfrm>
            <a:off x="4598633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DE983A-CA36-1C4C-B40E-15CE6FCC4346}"/>
              </a:ext>
            </a:extLst>
          </p:cNvPr>
          <p:cNvSpPr txBox="1"/>
          <p:nvPr/>
        </p:nvSpPr>
        <p:spPr>
          <a:xfrm>
            <a:off x="4598633" y="862541"/>
            <a:ext cx="3568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Total:100  Positive:50</a:t>
            </a:r>
            <a:r>
              <a:rPr lang="en-US" i="1" dirty="0"/>
              <a:t>  </a:t>
            </a:r>
            <a:r>
              <a:rPr lang="en-US" dirty="0"/>
              <a:t>Negative:50</a:t>
            </a:r>
          </a:p>
          <a:p>
            <a:endParaRPr lang="en-US" dirty="0"/>
          </a:p>
          <a:p>
            <a:r>
              <a:rPr lang="en-US" sz="2400" dirty="0"/>
              <a:t>Random Model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D1672A5-54BC-124F-A42A-A230101EA20D}"/>
              </a:ext>
            </a:extLst>
          </p:cNvPr>
          <p:cNvSpPr/>
          <p:nvPr/>
        </p:nvSpPr>
        <p:spPr>
          <a:xfrm>
            <a:off x="3434080" y="1977853"/>
            <a:ext cx="142240" cy="14447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8563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– Random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4E309-E2E5-5F43-9D43-DAE846E7D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38703"/>
              </p:ext>
            </p:extLst>
          </p:nvPr>
        </p:nvGraphicFramePr>
        <p:xfrm>
          <a:off x="4721638" y="1864309"/>
          <a:ext cx="3277143" cy="2471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7793">
                  <a:extLst>
                    <a:ext uri="{9D8B030D-6E8A-4147-A177-3AD203B41FA5}">
                      <a16:colId xmlns:a16="http://schemas.microsoft.com/office/drawing/2014/main" val="52801936"/>
                    </a:ext>
                  </a:extLst>
                </a:gridCol>
                <a:gridCol w="1026969">
                  <a:extLst>
                    <a:ext uri="{9D8B030D-6E8A-4147-A177-3AD203B41FA5}">
                      <a16:colId xmlns:a16="http://schemas.microsoft.com/office/drawing/2014/main" val="3721308791"/>
                    </a:ext>
                  </a:extLst>
                </a:gridCol>
                <a:gridCol w="1092381">
                  <a:extLst>
                    <a:ext uri="{9D8B030D-6E8A-4147-A177-3AD203B41FA5}">
                      <a16:colId xmlns:a16="http://schemas.microsoft.com/office/drawing/2014/main" val="539607053"/>
                    </a:ext>
                  </a:extLst>
                </a:gridCol>
              </a:tblGrid>
              <a:tr h="435611">
                <a:tc>
                  <a:txBody>
                    <a:bodyPr/>
                    <a:lstStyle/>
                    <a:p>
                      <a:r>
                        <a:rPr lang="en-US" sz="1400" dirty="0"/>
                        <a:t>Positive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04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1919525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5/50 = 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5/50 = 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114029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732552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40/50 = 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57333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824721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564D57-0919-684E-BEE2-4321F8771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63747"/>
            <a:ext cx="4000046" cy="362726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13A5F8-9F7A-E441-B245-517E63414E04}"/>
              </a:ext>
            </a:extLst>
          </p:cNvPr>
          <p:cNvSpPr txBox="1"/>
          <p:nvPr/>
        </p:nvSpPr>
        <p:spPr>
          <a:xfrm>
            <a:off x="4598633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F4255-E633-CD47-B9EF-DD707773C699}"/>
              </a:ext>
            </a:extLst>
          </p:cNvPr>
          <p:cNvSpPr txBox="1"/>
          <p:nvPr/>
        </p:nvSpPr>
        <p:spPr>
          <a:xfrm>
            <a:off x="4598633" y="862541"/>
            <a:ext cx="3568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Total:100  Positive:50</a:t>
            </a:r>
            <a:r>
              <a:rPr lang="en-US" i="1" dirty="0"/>
              <a:t>  </a:t>
            </a:r>
            <a:r>
              <a:rPr lang="en-US" dirty="0"/>
              <a:t>Negative:50</a:t>
            </a:r>
          </a:p>
          <a:p>
            <a:endParaRPr lang="en-US" dirty="0"/>
          </a:p>
          <a:p>
            <a:r>
              <a:rPr lang="en-US" sz="2400" dirty="0"/>
              <a:t>Random Model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849264B-6BF1-D24B-B70D-DE1FBDCD9F8B}"/>
              </a:ext>
            </a:extLst>
          </p:cNvPr>
          <p:cNvSpPr/>
          <p:nvPr/>
        </p:nvSpPr>
        <p:spPr>
          <a:xfrm>
            <a:off x="4104640" y="1370372"/>
            <a:ext cx="142240" cy="14447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0854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– Perfect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4E309-E2E5-5F43-9D43-DAE846E7D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369519"/>
              </p:ext>
            </p:extLst>
          </p:nvPr>
        </p:nvGraphicFramePr>
        <p:xfrm>
          <a:off x="4721638" y="1864309"/>
          <a:ext cx="3277143" cy="2471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7793">
                  <a:extLst>
                    <a:ext uri="{9D8B030D-6E8A-4147-A177-3AD203B41FA5}">
                      <a16:colId xmlns:a16="http://schemas.microsoft.com/office/drawing/2014/main" val="52801936"/>
                    </a:ext>
                  </a:extLst>
                </a:gridCol>
                <a:gridCol w="1026969">
                  <a:extLst>
                    <a:ext uri="{9D8B030D-6E8A-4147-A177-3AD203B41FA5}">
                      <a16:colId xmlns:a16="http://schemas.microsoft.com/office/drawing/2014/main" val="3721308791"/>
                    </a:ext>
                  </a:extLst>
                </a:gridCol>
                <a:gridCol w="1092381">
                  <a:extLst>
                    <a:ext uri="{9D8B030D-6E8A-4147-A177-3AD203B41FA5}">
                      <a16:colId xmlns:a16="http://schemas.microsoft.com/office/drawing/2014/main" val="539607053"/>
                    </a:ext>
                  </a:extLst>
                </a:gridCol>
              </a:tblGrid>
              <a:tr h="435611">
                <a:tc>
                  <a:txBody>
                    <a:bodyPr/>
                    <a:lstStyle/>
                    <a:p>
                      <a:r>
                        <a:rPr lang="en-US" sz="1400" dirty="0"/>
                        <a:t>Positive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04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solidFill>
                      <a:srgbClr val="8EDB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solidFill>
                      <a:srgbClr val="8EDB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solidFill>
                      <a:srgbClr val="8EDB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919525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114029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732552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57333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24721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564D57-0919-684E-BEE2-4321F8771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63747"/>
            <a:ext cx="4000046" cy="362726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13A5F8-9F7A-E441-B245-517E63414E04}"/>
              </a:ext>
            </a:extLst>
          </p:cNvPr>
          <p:cNvSpPr txBox="1"/>
          <p:nvPr/>
        </p:nvSpPr>
        <p:spPr>
          <a:xfrm>
            <a:off x="4598633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A24D03-C32E-CD4D-AB7F-51029DC7A4E8}"/>
              </a:ext>
            </a:extLst>
          </p:cNvPr>
          <p:cNvSpPr txBox="1"/>
          <p:nvPr/>
        </p:nvSpPr>
        <p:spPr>
          <a:xfrm>
            <a:off x="4598633" y="862541"/>
            <a:ext cx="3568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Total:100  Positive:50</a:t>
            </a:r>
            <a:r>
              <a:rPr lang="en-US" i="1" dirty="0"/>
              <a:t>  </a:t>
            </a:r>
            <a:r>
              <a:rPr lang="en-US" dirty="0"/>
              <a:t>Negative:50</a:t>
            </a:r>
          </a:p>
          <a:p>
            <a:endParaRPr lang="en-US" dirty="0"/>
          </a:p>
          <a:p>
            <a:r>
              <a:rPr lang="en-US" sz="2400" dirty="0"/>
              <a:t>Perfect Model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D3D8FC8-71C3-DD45-A68F-38E13D04735A}"/>
              </a:ext>
            </a:extLst>
          </p:cNvPr>
          <p:cNvSpPr/>
          <p:nvPr/>
        </p:nvSpPr>
        <p:spPr>
          <a:xfrm>
            <a:off x="914400" y="4263853"/>
            <a:ext cx="142240" cy="14447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4051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– Perfect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4E309-E2E5-5F43-9D43-DAE846E7D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984912"/>
              </p:ext>
            </p:extLst>
          </p:nvPr>
        </p:nvGraphicFramePr>
        <p:xfrm>
          <a:off x="4721638" y="1864309"/>
          <a:ext cx="3268265" cy="2471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4657">
                  <a:extLst>
                    <a:ext uri="{9D8B030D-6E8A-4147-A177-3AD203B41FA5}">
                      <a16:colId xmlns:a16="http://schemas.microsoft.com/office/drawing/2014/main" val="52801936"/>
                    </a:ext>
                  </a:extLst>
                </a:gridCol>
                <a:gridCol w="1024186">
                  <a:extLst>
                    <a:ext uri="{9D8B030D-6E8A-4147-A177-3AD203B41FA5}">
                      <a16:colId xmlns:a16="http://schemas.microsoft.com/office/drawing/2014/main" val="3721308791"/>
                    </a:ext>
                  </a:extLst>
                </a:gridCol>
                <a:gridCol w="1089422">
                  <a:extLst>
                    <a:ext uri="{9D8B030D-6E8A-4147-A177-3AD203B41FA5}">
                      <a16:colId xmlns:a16="http://schemas.microsoft.com/office/drawing/2014/main" val="539607053"/>
                    </a:ext>
                  </a:extLst>
                </a:gridCol>
              </a:tblGrid>
              <a:tr h="435611">
                <a:tc>
                  <a:txBody>
                    <a:bodyPr/>
                    <a:lstStyle/>
                    <a:p>
                      <a:r>
                        <a:rPr lang="en-US" sz="1400" dirty="0"/>
                        <a:t>Positive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04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1919525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>
                    <a:solidFill>
                      <a:srgbClr val="8BD6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>
                    <a:solidFill>
                      <a:srgbClr val="8BD6F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solidFill>
                      <a:srgbClr val="8BD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114029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732552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57333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24721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564D57-0919-684E-BEE2-4321F8771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63747"/>
            <a:ext cx="4000046" cy="362726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13A5F8-9F7A-E441-B245-517E63414E04}"/>
              </a:ext>
            </a:extLst>
          </p:cNvPr>
          <p:cNvSpPr txBox="1"/>
          <p:nvPr/>
        </p:nvSpPr>
        <p:spPr>
          <a:xfrm>
            <a:off x="4598633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281B2-E7D9-484D-BF0E-E816AA6558FD}"/>
              </a:ext>
            </a:extLst>
          </p:cNvPr>
          <p:cNvSpPr txBox="1"/>
          <p:nvPr/>
        </p:nvSpPr>
        <p:spPr>
          <a:xfrm>
            <a:off x="4598633" y="862541"/>
            <a:ext cx="3568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Total:100  Positive:50</a:t>
            </a:r>
            <a:r>
              <a:rPr lang="en-US" i="1" dirty="0"/>
              <a:t>  </a:t>
            </a:r>
            <a:r>
              <a:rPr lang="en-US" dirty="0"/>
              <a:t>Negative:50</a:t>
            </a:r>
          </a:p>
          <a:p>
            <a:endParaRPr lang="en-US" dirty="0"/>
          </a:p>
          <a:p>
            <a:r>
              <a:rPr lang="en-US" sz="2400" dirty="0"/>
              <a:t>Perfect Model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5A1300-99F1-114F-BAB3-1D7A6CBD4BDD}"/>
              </a:ext>
            </a:extLst>
          </p:cNvPr>
          <p:cNvSpPr/>
          <p:nvPr/>
        </p:nvSpPr>
        <p:spPr>
          <a:xfrm>
            <a:off x="904240" y="3684559"/>
            <a:ext cx="142240" cy="14447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8630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– Perfect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4E309-E2E5-5F43-9D43-DAE846E7D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286256"/>
              </p:ext>
            </p:extLst>
          </p:nvPr>
        </p:nvGraphicFramePr>
        <p:xfrm>
          <a:off x="4721638" y="1864309"/>
          <a:ext cx="3277143" cy="2471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7793">
                  <a:extLst>
                    <a:ext uri="{9D8B030D-6E8A-4147-A177-3AD203B41FA5}">
                      <a16:colId xmlns:a16="http://schemas.microsoft.com/office/drawing/2014/main" val="52801936"/>
                    </a:ext>
                  </a:extLst>
                </a:gridCol>
                <a:gridCol w="1026969">
                  <a:extLst>
                    <a:ext uri="{9D8B030D-6E8A-4147-A177-3AD203B41FA5}">
                      <a16:colId xmlns:a16="http://schemas.microsoft.com/office/drawing/2014/main" val="3721308791"/>
                    </a:ext>
                  </a:extLst>
                </a:gridCol>
                <a:gridCol w="1092381">
                  <a:extLst>
                    <a:ext uri="{9D8B030D-6E8A-4147-A177-3AD203B41FA5}">
                      <a16:colId xmlns:a16="http://schemas.microsoft.com/office/drawing/2014/main" val="539607053"/>
                    </a:ext>
                  </a:extLst>
                </a:gridCol>
              </a:tblGrid>
              <a:tr h="435611">
                <a:tc>
                  <a:txBody>
                    <a:bodyPr/>
                    <a:lstStyle/>
                    <a:p>
                      <a:r>
                        <a:rPr lang="en-US" sz="1400" dirty="0"/>
                        <a:t>Positive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04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1919525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114029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50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0732552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57333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24721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564D57-0919-684E-BEE2-4321F8771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63747"/>
            <a:ext cx="4000046" cy="362726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13A5F8-9F7A-E441-B245-517E63414E04}"/>
              </a:ext>
            </a:extLst>
          </p:cNvPr>
          <p:cNvSpPr txBox="1"/>
          <p:nvPr/>
        </p:nvSpPr>
        <p:spPr>
          <a:xfrm>
            <a:off x="4598633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314E89-0B7F-C947-8065-0EB42AB1046E}"/>
              </a:ext>
            </a:extLst>
          </p:cNvPr>
          <p:cNvSpPr txBox="1"/>
          <p:nvPr/>
        </p:nvSpPr>
        <p:spPr>
          <a:xfrm>
            <a:off x="4598633" y="862541"/>
            <a:ext cx="3568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Total:100  Positive:50</a:t>
            </a:r>
            <a:r>
              <a:rPr lang="en-US" i="1" dirty="0"/>
              <a:t>  </a:t>
            </a:r>
            <a:r>
              <a:rPr lang="en-US" dirty="0"/>
              <a:t>Negative:50</a:t>
            </a:r>
          </a:p>
          <a:p>
            <a:endParaRPr lang="en-US" dirty="0"/>
          </a:p>
          <a:p>
            <a:r>
              <a:rPr lang="en-US" sz="2400" dirty="0"/>
              <a:t>Perfect Model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409F476-9086-6246-B473-254824455C30}"/>
              </a:ext>
            </a:extLst>
          </p:cNvPr>
          <p:cNvSpPr/>
          <p:nvPr/>
        </p:nvSpPr>
        <p:spPr>
          <a:xfrm>
            <a:off x="904240" y="1370372"/>
            <a:ext cx="142240" cy="14447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6585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– Perfect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4E309-E2E5-5F43-9D43-DAE846E7D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0600044"/>
              </p:ext>
            </p:extLst>
          </p:nvPr>
        </p:nvGraphicFramePr>
        <p:xfrm>
          <a:off x="4721638" y="1864309"/>
          <a:ext cx="3277143" cy="2471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7794">
                  <a:extLst>
                    <a:ext uri="{9D8B030D-6E8A-4147-A177-3AD203B41FA5}">
                      <a16:colId xmlns:a16="http://schemas.microsoft.com/office/drawing/2014/main" val="52801936"/>
                    </a:ext>
                  </a:extLst>
                </a:gridCol>
                <a:gridCol w="1026968">
                  <a:extLst>
                    <a:ext uri="{9D8B030D-6E8A-4147-A177-3AD203B41FA5}">
                      <a16:colId xmlns:a16="http://schemas.microsoft.com/office/drawing/2014/main" val="3721308791"/>
                    </a:ext>
                  </a:extLst>
                </a:gridCol>
                <a:gridCol w="1092381">
                  <a:extLst>
                    <a:ext uri="{9D8B030D-6E8A-4147-A177-3AD203B41FA5}">
                      <a16:colId xmlns:a16="http://schemas.microsoft.com/office/drawing/2014/main" val="539607053"/>
                    </a:ext>
                  </a:extLst>
                </a:gridCol>
              </a:tblGrid>
              <a:tr h="435611">
                <a:tc>
                  <a:txBody>
                    <a:bodyPr/>
                    <a:lstStyle/>
                    <a:p>
                      <a:r>
                        <a:rPr lang="en-US" sz="1400" dirty="0"/>
                        <a:t>Positive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04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1919525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114029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732552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60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57333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24721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564D57-0919-684E-BEE2-4321F8771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63747"/>
            <a:ext cx="4000046" cy="362726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13A5F8-9F7A-E441-B245-517E63414E04}"/>
              </a:ext>
            </a:extLst>
          </p:cNvPr>
          <p:cNvSpPr txBox="1"/>
          <p:nvPr/>
        </p:nvSpPr>
        <p:spPr>
          <a:xfrm>
            <a:off x="4598633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DE983A-CA36-1C4C-B40E-15CE6FCC4346}"/>
              </a:ext>
            </a:extLst>
          </p:cNvPr>
          <p:cNvSpPr txBox="1"/>
          <p:nvPr/>
        </p:nvSpPr>
        <p:spPr>
          <a:xfrm>
            <a:off x="4598633" y="862541"/>
            <a:ext cx="3568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Total:100  Positive:50</a:t>
            </a:r>
            <a:r>
              <a:rPr lang="en-US" i="1" dirty="0"/>
              <a:t>  </a:t>
            </a:r>
            <a:r>
              <a:rPr lang="en-US" dirty="0"/>
              <a:t>Negative:50</a:t>
            </a:r>
          </a:p>
          <a:p>
            <a:endParaRPr lang="en-US" dirty="0"/>
          </a:p>
          <a:p>
            <a:r>
              <a:rPr lang="en-US" sz="2400" dirty="0"/>
              <a:t>Perfect Model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D1672A5-54BC-124F-A42A-A230101EA20D}"/>
              </a:ext>
            </a:extLst>
          </p:cNvPr>
          <p:cNvSpPr/>
          <p:nvPr/>
        </p:nvSpPr>
        <p:spPr>
          <a:xfrm>
            <a:off x="1534160" y="1358754"/>
            <a:ext cx="142240" cy="14447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557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– Perfect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64E309-E2E5-5F43-9D43-DAE846E7D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064344"/>
              </p:ext>
            </p:extLst>
          </p:nvPr>
        </p:nvGraphicFramePr>
        <p:xfrm>
          <a:off x="4721638" y="1864309"/>
          <a:ext cx="3277143" cy="2471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7793">
                  <a:extLst>
                    <a:ext uri="{9D8B030D-6E8A-4147-A177-3AD203B41FA5}">
                      <a16:colId xmlns:a16="http://schemas.microsoft.com/office/drawing/2014/main" val="52801936"/>
                    </a:ext>
                  </a:extLst>
                </a:gridCol>
                <a:gridCol w="1026969">
                  <a:extLst>
                    <a:ext uri="{9D8B030D-6E8A-4147-A177-3AD203B41FA5}">
                      <a16:colId xmlns:a16="http://schemas.microsoft.com/office/drawing/2014/main" val="3721308791"/>
                    </a:ext>
                  </a:extLst>
                </a:gridCol>
                <a:gridCol w="1092381">
                  <a:extLst>
                    <a:ext uri="{9D8B030D-6E8A-4147-A177-3AD203B41FA5}">
                      <a16:colId xmlns:a16="http://schemas.microsoft.com/office/drawing/2014/main" val="539607053"/>
                    </a:ext>
                  </a:extLst>
                </a:gridCol>
              </a:tblGrid>
              <a:tr h="435611">
                <a:tc>
                  <a:txBody>
                    <a:bodyPr/>
                    <a:lstStyle/>
                    <a:p>
                      <a:r>
                        <a:rPr lang="en-US" sz="1400" dirty="0"/>
                        <a:t>Positive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9204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1919525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114029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0/50 =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732552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573330"/>
                  </a:ext>
                </a:extLst>
              </a:tr>
              <a:tr h="390724">
                <a:tc>
                  <a:txBody>
                    <a:bodyPr/>
                    <a:lstStyle/>
                    <a:p>
                      <a:r>
                        <a:rPr lang="en-US" sz="1400" dirty="0"/>
                        <a:t>100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50/50 = 1.0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10/50 = 1.0</a:t>
                      </a:r>
                    </a:p>
                  </a:txBody>
                  <a:tcPr>
                    <a:solidFill>
                      <a:srgbClr val="8BD4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824721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564D57-0919-684E-BEE2-4321F8771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63747"/>
            <a:ext cx="4000046" cy="362726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13A5F8-9F7A-E441-B245-517E63414E04}"/>
              </a:ext>
            </a:extLst>
          </p:cNvPr>
          <p:cNvSpPr txBox="1"/>
          <p:nvPr/>
        </p:nvSpPr>
        <p:spPr>
          <a:xfrm>
            <a:off x="4598633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F4255-E633-CD47-B9EF-DD707773C699}"/>
              </a:ext>
            </a:extLst>
          </p:cNvPr>
          <p:cNvSpPr txBox="1"/>
          <p:nvPr/>
        </p:nvSpPr>
        <p:spPr>
          <a:xfrm>
            <a:off x="4598633" y="862541"/>
            <a:ext cx="3568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Total:100  Positive:50</a:t>
            </a:r>
            <a:r>
              <a:rPr lang="en-US" i="1" dirty="0"/>
              <a:t>  </a:t>
            </a:r>
            <a:r>
              <a:rPr lang="en-US" dirty="0"/>
              <a:t>Negative:50</a:t>
            </a:r>
          </a:p>
          <a:p>
            <a:endParaRPr lang="en-US" dirty="0"/>
          </a:p>
          <a:p>
            <a:r>
              <a:rPr lang="en-US" sz="2400" dirty="0"/>
              <a:t>Perfect Model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849264B-6BF1-D24B-B70D-DE1FBDCD9F8B}"/>
              </a:ext>
            </a:extLst>
          </p:cNvPr>
          <p:cNvSpPr/>
          <p:nvPr/>
        </p:nvSpPr>
        <p:spPr>
          <a:xfrm>
            <a:off x="4104640" y="1370372"/>
            <a:ext cx="142240" cy="14447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4630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&amp; AUC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4D295AE-CD69-D14C-82DA-17D76E23C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674688"/>
            <a:ext cx="4490423" cy="407193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BE4FC1-9F84-3744-A4D7-20F85BBDE9C8}"/>
              </a:ext>
            </a:extLst>
          </p:cNvPr>
          <p:cNvSpPr txBox="1"/>
          <p:nvPr/>
        </p:nvSpPr>
        <p:spPr>
          <a:xfrm>
            <a:off x="5019040" y="1635760"/>
            <a:ext cx="2766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AUC – Random Model = 0.5</a:t>
            </a:r>
          </a:p>
          <a:p>
            <a:r>
              <a:rPr lang="en-US" dirty="0"/>
              <a:t>AUC – Perfect Model = 1</a:t>
            </a:r>
          </a:p>
        </p:txBody>
      </p:sp>
    </p:spTree>
    <p:extLst>
      <p:ext uri="{BB962C8B-B14F-4D97-AF65-F5344CB8AC3E}">
        <p14:creationId xmlns:p14="http://schemas.microsoft.com/office/powerpoint/2010/main" val="1974891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Regression evaluation metrics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Classification evaluation metrics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Case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A281591-3DBA-4046-8063-8399ED6D27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9191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39310E3-3FE2-F149-9031-1972C9987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b="1" dirty="0"/>
              <a:t>Classifiers that have </a:t>
            </a:r>
            <a:r>
              <a:rPr lang="en-US" sz="3200" dirty="0"/>
              <a:t>decision_function()</a:t>
            </a:r>
            <a:r>
              <a:rPr lang="en-US" sz="32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Logistic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Support Vector Machine</a:t>
            </a:r>
          </a:p>
          <a:p>
            <a:r>
              <a:rPr lang="en-US" sz="3200" b="1" dirty="0"/>
              <a:t>Classifiers that have </a:t>
            </a:r>
            <a:r>
              <a:rPr lang="en-US" sz="3200" dirty="0"/>
              <a:t>predict_proba()</a:t>
            </a:r>
            <a:r>
              <a:rPr lang="en-US" sz="32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K-nearest Neighbors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Decision Tree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Random Forest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ROC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43C448A-5A21-7548-93C3-CAE86EB70B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7696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61ACEB8F-CDE1-E54B-AA9B-38A29FCA4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4139" y="776288"/>
            <a:ext cx="4245546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Models with ROC &amp; AUC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D26217C-67E0-C04E-A918-49E360DCD2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608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Regression Evaluation Metrics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603207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/>
              <a:t>Evaluation Metrics for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Mean Absolute Error (MAE)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Mean Squared Error (MSE)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Root Mean Squared Error (RMSE)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R-squared (𝑅2)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Regression Evaluation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494723A-FCDC-4E4A-90BF-79327A749A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649516-8BCB-354D-ADD3-FA7F42D7B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348" y="1431627"/>
            <a:ext cx="3945439" cy="276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01D9F658-DBEB-264A-A7E5-9D68764C2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0412" y="2012156"/>
            <a:ext cx="2413000" cy="16002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Mean Absolute Error (MAE)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58DB51A-E164-5540-94FA-AC64076836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0A1D2E-7E1E-EB49-9CE4-AF707D3FA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927" y="1377706"/>
            <a:ext cx="4099181" cy="286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4BEFBD3-FDD1-694D-A72D-30F743E9B0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9462" y="1986756"/>
            <a:ext cx="2374900" cy="16510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Mean Squared Error (MSE)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C25A393-1891-8843-ACA2-D41C5A5DBD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EFA809-2570-6A41-8642-1A89A9E04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491" y="1345901"/>
            <a:ext cx="4190053" cy="293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53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709BE3C-6305-E940-AF89-C6DC097204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5718" y="1993269"/>
            <a:ext cx="2641600" cy="16383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Root Mean Squared Error (RMSE)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B55C50-76EE-984B-BE9C-693D222C9A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646729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12401</TotalTime>
  <Words>901</Words>
  <Application>Microsoft Macintosh PowerPoint</Application>
  <PresentationFormat>On-screen Show (16:9)</PresentationFormat>
  <Paragraphs>329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41</vt:i4>
      </vt:variant>
    </vt:vector>
  </HeadingPairs>
  <TitlesOfParts>
    <vt:vector size="53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Model Evaluation</vt:lpstr>
      <vt:lpstr>Dataset Splitting</vt:lpstr>
      <vt:lpstr>CRISP-DM</vt:lpstr>
      <vt:lpstr>Model Evaluation</vt:lpstr>
      <vt:lpstr>Regression Evaluation Metrics</vt:lpstr>
      <vt:lpstr>Regression Evaluation</vt:lpstr>
      <vt:lpstr>Mean Absolute Error (MAE)  </vt:lpstr>
      <vt:lpstr>Mean Squared Error (MSE)  </vt:lpstr>
      <vt:lpstr>Root Mean Squared Error (RMSE)   </vt:lpstr>
      <vt:lpstr>R-squared</vt:lpstr>
      <vt:lpstr>Regression Metric Calculation </vt:lpstr>
      <vt:lpstr>Residual vs. Observed Plot</vt:lpstr>
      <vt:lpstr>Classification Evaluation Metrics I</vt:lpstr>
      <vt:lpstr>Classification Evaluation Metrics</vt:lpstr>
      <vt:lpstr>Accuracy Score</vt:lpstr>
      <vt:lpstr>Imbalanced Dataset</vt:lpstr>
      <vt:lpstr>Classification Report</vt:lpstr>
      <vt:lpstr>Confusion Matrix</vt:lpstr>
      <vt:lpstr>Confusion Matrix</vt:lpstr>
      <vt:lpstr>Metrics Calculation</vt:lpstr>
      <vt:lpstr>Type 1 and Type 2 Errors</vt:lpstr>
      <vt:lpstr>Classification Case Study: Direct Mail Marketing </vt:lpstr>
      <vt:lpstr>Adjust class_weight Hyperparamter </vt:lpstr>
      <vt:lpstr>Classification Case Study: Direct Mail Marketing </vt:lpstr>
      <vt:lpstr>Classification Evaluation Metrics I</vt:lpstr>
      <vt:lpstr>Classification Evaluation II </vt:lpstr>
      <vt:lpstr>ROC &amp; AUC</vt:lpstr>
      <vt:lpstr>ROC – Random Model</vt:lpstr>
      <vt:lpstr>ROC – Random Model</vt:lpstr>
      <vt:lpstr>ROC – Random Model</vt:lpstr>
      <vt:lpstr>ROC – Random Model</vt:lpstr>
      <vt:lpstr>ROC – Random Model</vt:lpstr>
      <vt:lpstr>ROC – Random Model</vt:lpstr>
      <vt:lpstr>ROC – Perfect Model</vt:lpstr>
      <vt:lpstr>ROC – Perfect Model</vt:lpstr>
      <vt:lpstr>ROC – Perfect Model</vt:lpstr>
      <vt:lpstr>ROC – Perfect Model</vt:lpstr>
      <vt:lpstr>ROC – Perfect Model</vt:lpstr>
      <vt:lpstr>ROC &amp; AUC</vt:lpstr>
      <vt:lpstr>Plot ROC</vt:lpstr>
      <vt:lpstr>Compare Models with ROC &amp; AUC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68</cp:revision>
  <dcterms:created xsi:type="dcterms:W3CDTF">2019-10-12T20:28:15Z</dcterms:created>
  <dcterms:modified xsi:type="dcterms:W3CDTF">2020-01-06T20:43:28Z</dcterms:modified>
</cp:coreProperties>
</file>

<file path=docProps/thumbnail.jpeg>
</file>